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15" r:id="rId4"/>
    <p:sldMasterId id="2147483741" r:id="rId5"/>
  </p:sldMasterIdLst>
  <p:notesMasterIdLst>
    <p:notesMasterId r:id="rId35"/>
  </p:notesMasterIdLst>
  <p:sldIdLst>
    <p:sldId id="256" r:id="rId6"/>
    <p:sldId id="459" r:id="rId7"/>
    <p:sldId id="567" r:id="rId8"/>
    <p:sldId id="569" r:id="rId9"/>
    <p:sldId id="568" r:id="rId10"/>
    <p:sldId id="570" r:id="rId11"/>
    <p:sldId id="555" r:id="rId12"/>
    <p:sldId id="461" r:id="rId13"/>
    <p:sldId id="462" r:id="rId14"/>
    <p:sldId id="556" r:id="rId15"/>
    <p:sldId id="433" r:id="rId16"/>
    <p:sldId id="557" r:id="rId17"/>
    <p:sldId id="410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58" r:id="rId26"/>
    <p:sldId id="566" r:id="rId27"/>
    <p:sldId id="575" r:id="rId28"/>
    <p:sldId id="279" r:id="rId29"/>
    <p:sldId id="571" r:id="rId30"/>
    <p:sldId id="572" r:id="rId31"/>
    <p:sldId id="573" r:id="rId32"/>
    <p:sldId id="574" r:id="rId33"/>
    <p:sldId id="46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llivan, Patrick S" initials="SPS" lastIdx="1" clrIdx="0">
    <p:extLst>
      <p:ext uri="{19B8F6BF-5375-455C-9EA6-DF929625EA0E}">
        <p15:presenceInfo xmlns:p15="http://schemas.microsoft.com/office/powerpoint/2012/main" userId="S-1-5-21-4279633407-28481931-2677731258-1002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  <a:srgbClr val="953735"/>
    <a:srgbClr val="4F6228"/>
    <a:srgbClr val="983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5" autoAdjust="0"/>
    <p:restoredTop sz="82500" autoAdjust="0"/>
  </p:normalViewPr>
  <p:slideViewPr>
    <p:cSldViewPr snapToGrid="0">
      <p:cViewPr varScale="1">
        <p:scale>
          <a:sx n="54" d="100"/>
          <a:sy n="54" d="100"/>
        </p:scale>
        <p:origin x="1706" y="30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 testing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25% PrEP</c:v>
                </c:pt>
                <c:pt idx="1">
                  <c:v>25% Incr Condoms</c:v>
                </c:pt>
                <c:pt idx="2">
                  <c:v>PrEP+Condoms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31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4-49B7-B061-A3E0E898EE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Double testing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25% PrEP</c:v>
                </c:pt>
                <c:pt idx="1">
                  <c:v>25% Incr Condoms</c:v>
                </c:pt>
                <c:pt idx="2">
                  <c:v>PrEP+Condoms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34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4-49B7-B061-A3E0E898E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8383160"/>
        <c:axId val="1128385456"/>
      </c:barChart>
      <c:catAx>
        <c:axId val="112838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8385456"/>
        <c:crosses val="autoZero"/>
        <c:auto val="1"/>
        <c:lblAlgn val="ctr"/>
        <c:lblOffset val="100"/>
        <c:noMultiLvlLbl val="0"/>
      </c:catAx>
      <c:valAx>
        <c:axId val="112838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Percent of Infections Averted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8383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4109182218739"/>
          <c:y val="4.8504847303237071E-2"/>
          <c:w val="0.84539731634656101"/>
          <c:h val="0.7497057615848609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of Infections Averted</c:v>
                </c:pt>
              </c:strCache>
            </c:strRef>
          </c:tx>
          <c:spPr>
            <a:ln w="762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127000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chemeClr val="accent4">
                      <a:lumMod val="75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accent4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062D-481F-9425-5DC0577EA4E1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rgbClr val="7030A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062D-481F-9425-5DC0577EA4E1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accent6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2D-481F-9425-5DC0577EA4E1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rgbClr val="FFC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062D-481F-9425-5DC0577EA4E1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062D-481F-9425-5DC0577EA4E1}"/>
              </c:ext>
            </c:extLst>
          </c:dPt>
          <c:dPt>
            <c:idx val="5"/>
            <c:marker>
              <c:symbol val="circle"/>
              <c:size val="5"/>
              <c:spPr>
                <a:pattFill prst="plaid">
                  <a:fgClr>
                    <a:srgbClr val="FF0000"/>
                  </a:fgClr>
                  <a:bgClr>
                    <a:schemeClr val="bg1"/>
                  </a:bgClr>
                </a:pattFill>
                <a:ln w="127000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62D-481F-9425-5DC0577EA4E1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chemeClr val="accent4">
                      <a:lumMod val="7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062D-481F-9425-5DC0577EA4E1}"/>
              </c:ext>
            </c:extLst>
          </c:dPt>
          <c:dPt>
            <c:idx val="8"/>
            <c:marker>
              <c:symbol val="circle"/>
              <c:size val="5"/>
              <c:spPr>
                <a:pattFill prst="solidDmnd">
                  <a:fgClr>
                    <a:srgbClr val="FF0000"/>
                  </a:fgClr>
                  <a:bgClr>
                    <a:schemeClr val="bg1"/>
                  </a:bgClr>
                </a:pattFill>
                <a:ln w="127000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62D-481F-9425-5DC0577EA4E1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chemeClr val="accent4">
                      <a:lumMod val="7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62D-481F-9425-5DC0577EA4E1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chemeClr val="accent4">
                      <a:lumMod val="7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62D-481F-9425-5DC0577EA4E1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62D-481F-9425-5DC0577EA4E1}"/>
              </c:ext>
            </c:extLst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  <a:ln w="127000">
                  <a:solidFill>
                    <a:srgbClr val="7030A0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062D-481F-9425-5DC0577EA4E1}"/>
              </c:ext>
            </c:extLst>
          </c:dPt>
          <c:dPt>
            <c:idx val="14"/>
            <c:marker>
              <c:symbol val="circle"/>
              <c:size val="5"/>
              <c:spPr>
                <a:solidFill>
                  <a:srgbClr val="FFC000"/>
                </a:solidFill>
                <a:ln w="127000">
                  <a:solidFill>
                    <a:srgbClr val="FFC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062D-481F-9425-5DC0577EA4E1}"/>
              </c:ext>
            </c:extLst>
          </c:dPt>
          <c:xVal>
            <c:numRef>
              <c:f>Sheet1!$A$2:$A$16</c:f>
              <c:numCache>
                <c:formatCode>General</c:formatCode>
                <c:ptCount val="15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40</c:v>
                </c:pt>
                <c:pt idx="8">
                  <c:v>50</c:v>
                </c:pt>
                <c:pt idx="9">
                  <c:v>60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</c:numCache>
            </c:numRef>
          </c:xVal>
          <c:yVal>
            <c:numRef>
              <c:f>Sheet1!$B$2:$B$16</c:f>
              <c:numCache>
                <c:formatCode>General</c:formatCode>
                <c:ptCount val="15"/>
                <c:pt idx="0">
                  <c:v>25</c:v>
                </c:pt>
                <c:pt idx="1">
                  <c:v>21</c:v>
                </c:pt>
                <c:pt idx="2">
                  <c:v>19</c:v>
                </c:pt>
                <c:pt idx="3">
                  <c:v>17</c:v>
                </c:pt>
                <c:pt idx="4">
                  <c:v>11</c:v>
                </c:pt>
                <c:pt idx="5">
                  <c:v>29</c:v>
                </c:pt>
                <c:pt idx="6">
                  <c:v>33</c:v>
                </c:pt>
                <c:pt idx="7">
                  <c:v>22</c:v>
                </c:pt>
                <c:pt idx="8">
                  <c:v>34</c:v>
                </c:pt>
                <c:pt idx="9">
                  <c:v>40</c:v>
                </c:pt>
                <c:pt idx="10">
                  <c:v>14</c:v>
                </c:pt>
                <c:pt idx="11">
                  <c:v>8</c:v>
                </c:pt>
                <c:pt idx="12">
                  <c:v>10</c:v>
                </c:pt>
                <c:pt idx="13">
                  <c:v>9</c:v>
                </c:pt>
                <c:pt idx="14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2D-481F-9425-5DC0577EA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209296"/>
        <c:axId val="406210936"/>
      </c:scatterChart>
      <c:valAx>
        <c:axId val="406209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Percent PrEP Coverage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210936"/>
        <c:crosses val="autoZero"/>
        <c:crossBetween val="midCat"/>
      </c:valAx>
      <c:valAx>
        <c:axId val="406210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Percent of Infections Averted</a:t>
                </a:r>
              </a:p>
            </c:rich>
          </c:tx>
          <c:layout>
            <c:manualLayout>
              <c:xMode val="edge"/>
              <c:yMode val="edge"/>
              <c:x val="0"/>
              <c:y val="5.66786074881398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209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MSM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AA-42FC-A168-6D0FEC5A0AE7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AA-42FC-A168-6D0FEC5A0A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2012/13 (WHBS)</c:v>
                </c:pt>
                <c:pt idx="1">
                  <c:v>2013/14</c:v>
                </c:pt>
                <c:pt idx="2">
                  <c:v>2014/15</c:v>
                </c:pt>
                <c:pt idx="3">
                  <c:v>2015/2016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1.2</c:v>
                </c:pt>
                <c:pt idx="2">
                  <c:v>3.8</c:v>
                </c:pt>
                <c:pt idx="3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AA-42FC-A168-6D0FEC5A0A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PrEP Eligible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2012/13 (WHBS)</c:v>
                </c:pt>
                <c:pt idx="1">
                  <c:v>2013/14</c:v>
                </c:pt>
                <c:pt idx="2">
                  <c:v>2014/15</c:v>
                </c:pt>
                <c:pt idx="3">
                  <c:v>2015/2016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1">
                  <c:v>2.2999999999999998</c:v>
                </c:pt>
                <c:pt idx="2">
                  <c:v>6.7</c:v>
                </c:pt>
                <c:pt idx="3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D3-43D0-8178-5217F0B51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502840"/>
        <c:axId val="482503232"/>
      </c:barChart>
      <c:catAx>
        <c:axId val="482502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503232"/>
        <c:crosses val="autoZero"/>
        <c:auto val="1"/>
        <c:lblAlgn val="ctr"/>
        <c:lblOffset val="100"/>
        <c:noMultiLvlLbl val="0"/>
      </c:catAx>
      <c:valAx>
        <c:axId val="48250323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% Used Past 12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502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MSM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AA-42FC-A168-6D0FEC5A0AE7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AA-42FC-A168-6D0FEC5A0A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HIV testing</c:v>
                </c:pt>
                <c:pt idx="1">
                  <c:v>STI testing</c:v>
                </c:pt>
                <c:pt idx="2">
                  <c:v>PrEP (ever)</c:v>
                </c:pt>
                <c:pt idx="3">
                  <c:v>Condomless Sex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56</c:v>
                </c:pt>
                <c:pt idx="1">
                  <c:v>71</c:v>
                </c:pt>
                <c:pt idx="2">
                  <c:v>13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AA-42FC-A168-6D0FEC5A0A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Core City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HIV testing</c:v>
                </c:pt>
                <c:pt idx="1">
                  <c:v>STI testing</c:v>
                </c:pt>
                <c:pt idx="2">
                  <c:v>PrEP (ever)</c:v>
                </c:pt>
                <c:pt idx="3">
                  <c:v>Condomless Sex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63</c:v>
                </c:pt>
                <c:pt idx="1">
                  <c:v>74</c:v>
                </c:pt>
                <c:pt idx="2">
                  <c:v>18</c:v>
                </c:pt>
                <c:pt idx="3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D3-43D0-8178-5217F0B51D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Non-Core City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HIV testing</c:v>
                </c:pt>
                <c:pt idx="1">
                  <c:v>STI testing</c:v>
                </c:pt>
                <c:pt idx="2">
                  <c:v>PrEP (ever)</c:v>
                </c:pt>
                <c:pt idx="3">
                  <c:v>Condomless Sex</c:v>
                </c:pt>
              </c:strCache>
            </c:strRef>
          </c:cat>
          <c:val>
            <c:numRef>
              <c:f>Sheet1!$D$2:$D$5</c:f>
              <c:numCache>
                <c:formatCode>0</c:formatCode>
                <c:ptCount val="4"/>
                <c:pt idx="0">
                  <c:v>52</c:v>
                </c:pt>
                <c:pt idx="1">
                  <c:v>70</c:v>
                </c:pt>
                <c:pt idx="2">
                  <c:v>9</c:v>
                </c:pt>
                <c:pt idx="3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C1-4BEA-8344-3EAC652E7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502840"/>
        <c:axId val="482503232"/>
      </c:barChart>
      <c:catAx>
        <c:axId val="482502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503232"/>
        <c:crosses val="autoZero"/>
        <c:auto val="1"/>
        <c:lblAlgn val="ctr"/>
        <c:lblOffset val="100"/>
        <c:noMultiLvlLbl val="0"/>
      </c:catAx>
      <c:valAx>
        <c:axId val="48250323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% Used Past 12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502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 (n=3583)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CAI, p12 M</c:v>
                </c:pt>
                <c:pt idx="1">
                  <c:v>HIV test p 12 M)</c:v>
                </c:pt>
                <c:pt idx="2">
                  <c:v>Rec'd condoms</c:v>
                </c:pt>
                <c:pt idx="3">
                  <c:v>Rec'd ILI</c:v>
                </c:pt>
                <c:pt idx="4">
                  <c:v>Gonorrhea test</c:v>
                </c:pt>
                <c:pt idx="5">
                  <c:v>Syphilis test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62.6</c:v>
                </c:pt>
                <c:pt idx="1">
                  <c:v>43.5</c:v>
                </c:pt>
                <c:pt idx="2">
                  <c:v>50.2</c:v>
                </c:pt>
                <c:pt idx="3">
                  <c:v>16</c:v>
                </c:pt>
                <c:pt idx="4">
                  <c:v>25.9</c:v>
                </c:pt>
                <c:pt idx="5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3A-4C43-B29F-60E03F5EC0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 (n=4583)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CAI, p12 M</c:v>
                </c:pt>
                <c:pt idx="1">
                  <c:v>HIV test p 12 M)</c:v>
                </c:pt>
                <c:pt idx="2">
                  <c:v>Rec'd condoms</c:v>
                </c:pt>
                <c:pt idx="3">
                  <c:v>Rec'd ILI</c:v>
                </c:pt>
                <c:pt idx="4">
                  <c:v>Gonorrhea test</c:v>
                </c:pt>
                <c:pt idx="5">
                  <c:v>Syphilis test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62.5</c:v>
                </c:pt>
                <c:pt idx="1">
                  <c:v>54.7</c:v>
                </c:pt>
                <c:pt idx="2">
                  <c:v>61.4</c:v>
                </c:pt>
                <c:pt idx="3">
                  <c:v>18.600000000000001</c:v>
                </c:pt>
                <c:pt idx="4">
                  <c:v>37.6</c:v>
                </c:pt>
                <c:pt idx="5">
                  <c:v>40.1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3A-4C43-B29F-60E03F5EC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2169032"/>
        <c:axId val="1402166408"/>
      </c:barChart>
      <c:catAx>
        <c:axId val="140216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2166408"/>
        <c:crosses val="autoZero"/>
        <c:auto val="1"/>
        <c:lblAlgn val="ctr"/>
        <c:lblOffset val="100"/>
        <c:noMultiLvlLbl val="0"/>
      </c:catAx>
      <c:valAx>
        <c:axId val="1402166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2169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18398749774598"/>
          <c:y val="8.4687045123726351E-2"/>
          <c:w val="0.86642415499589265"/>
          <c:h val="0.475760931343436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E6-465F-B351-D96761B445C6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E6-465F-B351-D96761B445C6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E6-465F-B351-D96761B445C6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E6-465F-B351-D96761B445C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CE6-465F-B351-D96761B445C6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CE6-465F-B351-D96761B445C6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CE6-465F-B351-D96761B445C6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CE6-465F-B351-D96761B445C6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CE6-465F-B351-D96761B445C6}"/>
              </c:ext>
            </c:extLst>
          </c:dPt>
          <c:cat>
            <c:strRef>
              <c:f>'Page Access'!$G$27:$G$48</c:f>
              <c:strCache>
                <c:ptCount val="22"/>
                <c:pt idx="0">
                  <c:v>Initial Assessment</c:v>
                </c:pt>
                <c:pt idx="1">
                  <c:v>Second Assessment</c:v>
                </c:pt>
                <c:pt idx="2">
                  <c:v>Third Assessment</c:v>
                </c:pt>
                <c:pt idx="3">
                  <c:v>Fourth Assessment</c:v>
                </c:pt>
                <c:pt idx="5">
                  <c:v>HIV Testing Locations</c:v>
                </c:pt>
                <c:pt idx="6">
                  <c:v>Compare HIV Tests</c:v>
                </c:pt>
                <c:pt idx="7">
                  <c:v>Scheduled HIV Test</c:v>
                </c:pt>
                <c:pt idx="9">
                  <c:v>My Test Plan</c:v>
                </c:pt>
                <c:pt idx="10">
                  <c:v>Record HIV Test Result</c:v>
                </c:pt>
                <c:pt idx="11">
                  <c:v>Frequency Screener</c:v>
                </c:pt>
                <c:pt idx="13">
                  <c:v>OraQuick Information</c:v>
                </c:pt>
                <c:pt idx="14">
                  <c:v>Home Access Information</c:v>
                </c:pt>
                <c:pt idx="16">
                  <c:v>PrEP Information</c:v>
                </c:pt>
                <c:pt idx="17">
                  <c:v>PrEP Screener</c:v>
                </c:pt>
                <c:pt idx="18">
                  <c:v>PrEP Locations</c:v>
                </c:pt>
                <c:pt idx="20">
                  <c:v>nPEP Information</c:v>
                </c:pt>
                <c:pt idx="21">
                  <c:v>nPEP Screener</c:v>
                </c:pt>
              </c:strCache>
            </c:strRef>
          </c:cat>
          <c:val>
            <c:numRef>
              <c:f>'Page Access'!$H$27:$H$48</c:f>
              <c:numCache>
                <c:formatCode>General</c:formatCode>
                <c:ptCount val="22"/>
                <c:pt idx="0">
                  <c:v>100</c:v>
                </c:pt>
                <c:pt idx="1">
                  <c:v>47</c:v>
                </c:pt>
                <c:pt idx="2">
                  <c:v>33</c:v>
                </c:pt>
                <c:pt idx="3">
                  <c:v>17</c:v>
                </c:pt>
                <c:pt idx="5">
                  <c:v>58</c:v>
                </c:pt>
                <c:pt idx="6" formatCode="0">
                  <c:v>45.871559633027523</c:v>
                </c:pt>
                <c:pt idx="7">
                  <c:v>45</c:v>
                </c:pt>
                <c:pt idx="9">
                  <c:v>72</c:v>
                </c:pt>
                <c:pt idx="10">
                  <c:v>16</c:v>
                </c:pt>
                <c:pt idx="11">
                  <c:v>11</c:v>
                </c:pt>
                <c:pt idx="13">
                  <c:v>57</c:v>
                </c:pt>
                <c:pt idx="14">
                  <c:v>47</c:v>
                </c:pt>
                <c:pt idx="16">
                  <c:v>40</c:v>
                </c:pt>
                <c:pt idx="17">
                  <c:v>25</c:v>
                </c:pt>
                <c:pt idx="18">
                  <c:v>16</c:v>
                </c:pt>
                <c:pt idx="20">
                  <c:v>25</c:v>
                </c:pt>
                <c:pt idx="2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CE6-465F-B351-D96761B44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01988032"/>
        <c:axId val="301988424"/>
      </c:barChart>
      <c:catAx>
        <c:axId val="301988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App Pages/Features</a:t>
                </a:r>
              </a:p>
            </c:rich>
          </c:tx>
          <c:layout>
            <c:manualLayout>
              <c:xMode val="edge"/>
              <c:yMode val="edge"/>
              <c:x val="0.43445653959717234"/>
              <c:y val="0.798706007174405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88424"/>
        <c:crosses val="autoZero"/>
        <c:auto val="1"/>
        <c:lblAlgn val="ctr"/>
        <c:lblOffset val="100"/>
        <c:noMultiLvlLbl val="0"/>
      </c:catAx>
      <c:valAx>
        <c:axId val="3019884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98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9"/>
        <c:delete val="1"/>
      </c:legendEntry>
      <c:legendEntry>
        <c:idx val="2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0.4451</cdr:x>
      <cdr:y>0.09808</cdr:y>
    </cdr:from>
    <cdr:to>
      <cdr:x>0.57827</cdr:x>
      <cdr:y>0.18296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3510348" y="426768"/>
          <a:ext cx="1050272" cy="36934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P = 0.001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52D80A3-70C5-4DCE-980A-D29A91EE617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904762" cy="1429523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658DA-65AD-49C0-B2E9-2B874B84721D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1638D-8E5B-42A2-A1B5-88B7BB5C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8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27.000 new MSM diagnoses in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924110-9EBB-4243-85EF-595285A997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8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1638D-8E5B-42A2-A1B5-88B7BB5C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87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citation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1638D-8E5B-42A2-A1B5-88B7BB5C99D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5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1638D-8E5B-42A2-A1B5-88B7BB5C99D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83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HealthMindr</a:t>
            </a:r>
          </a:p>
          <a:p>
            <a:r>
              <a:rPr lang="en-US" dirty="0"/>
              <a:t>Keep It Up</a:t>
            </a:r>
          </a:p>
          <a:p>
            <a:r>
              <a:rPr lang="en-US" dirty="0"/>
              <a:t>Get </a:t>
            </a:r>
            <a:r>
              <a:rPr lang="en-US" dirty="0" err="1"/>
              <a:t>Connectect</a:t>
            </a:r>
            <a:endParaRPr lang="en-US" dirty="0"/>
          </a:p>
          <a:p>
            <a:r>
              <a:rPr lang="en-US" dirty="0"/>
              <a:t>iTech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1638D-8E5B-42A2-A1B5-88B7BB5C99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Monthly assessments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6D908-53B6-4A8E-9905-E866FFE5E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4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1638D-8E5B-42A2-A1B5-88B7BB5C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CFA47-FC46-4692-AEDC-DC4B167DB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39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924110-9EBB-4243-85EF-595285A997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3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1838"/>
            <a:ext cx="906674" cy="1046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5818193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7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8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9B4D91FA-10BF-4B34-9EE0-086C63D6F067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66480F10-DE41-4EBB-82C6-3AF1ED46C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521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224117"/>
            <a:ext cx="7486650" cy="860611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4376"/>
            <a:ext cx="7886700" cy="50025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19DB7-1F6B-447D-BE06-388EDE9C90EE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C2C4-7E12-46FA-9A50-BEFD9DA15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72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AB3BF-3405-429A-8962-530394A9A084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EEA2E-E1AA-4EB2-B1B4-B34FBD7D5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818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57350" y="224117"/>
            <a:ext cx="7486650" cy="860611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A41CE-3A06-4203-8A22-68E806451CAE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01A5-FE7F-4230-9EEF-0D2E9C424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076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7350" y="224117"/>
            <a:ext cx="7486650" cy="860611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98726-69BB-468D-B24F-BF3F79694C7B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EA706-0A02-46BD-8961-34D37A6D49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92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5645-089D-49E6-93DE-650D2AAF6B34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3C236-61E7-4864-8AB8-A3BBA88247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263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7409F-4E08-404E-BC4F-0233D5F1960F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00068-F291-4959-9A91-F7D553C0A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59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A4F4B-FEA1-4845-8811-3C6162FEF2D1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E7F9-F231-4CA7-9D92-977DB7794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56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35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131905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131905"/>
            <a:ext cx="4629150" cy="472914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760954"/>
            <a:ext cx="2949178" cy="31080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EFA9D-76C7-4E73-88C8-C8C4DFCFEEB6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EB168-DC88-41AF-96F3-DF27DDB8CD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4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7CD7-EB7C-4D46-9047-8365B2DFC5BF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10B6E-FFF6-4B1D-81C4-66218A0E9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198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136341"/>
            <a:ext cx="1971675" cy="504062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136341"/>
            <a:ext cx="5800725" cy="50406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FB701-F258-4E8F-9186-23F90A23AD0D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AE61B-E1BA-42EA-BEF7-F4A6A2323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148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HHST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b="15561"/>
          <a:stretch/>
        </p:blipFill>
        <p:spPr>
          <a:xfrm>
            <a:off x="-7129" y="2"/>
            <a:ext cx="9151129" cy="98411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86071"/>
            <a:ext cx="8408977" cy="1180971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859349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3946019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00788A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1" y="120203"/>
            <a:ext cx="690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HIV/AIDS, Viral Hepatitis, STD, and TB Prevention</a:t>
            </a:r>
          </a:p>
        </p:txBody>
      </p:sp>
    </p:spTree>
    <p:extLst>
      <p:ext uri="{BB962C8B-B14F-4D97-AF65-F5344CB8AC3E}">
        <p14:creationId xmlns:p14="http://schemas.microsoft.com/office/powerpoint/2010/main" val="33752272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788A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NCHHSTP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3"/>
          <a:stretch/>
        </p:blipFill>
        <p:spPr>
          <a:xfrm>
            <a:off x="0" y="6687419"/>
            <a:ext cx="9144000" cy="17916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342891" indent="-342891">
              <a:buClr>
                <a:srgbClr val="006A71"/>
              </a:buClr>
              <a:buFont typeface="Wingdings" panose="05000000000000000000" pitchFamily="2" charset="2"/>
              <a:buChar char="§"/>
              <a:defRPr sz="2400" b="1">
                <a:solidFill>
                  <a:srgbClr val="00788A"/>
                </a:solidFill>
              </a:defRPr>
            </a:lvl1pPr>
            <a:lvl2pPr>
              <a:buClr>
                <a:srgbClr val="9A4E9E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C00000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253496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16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79669" cy="4191000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2" indent="-285744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2" y="1600201"/>
            <a:ext cx="3879669" cy="4191000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2" indent="-285744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9"/>
          <a:stretch/>
        </p:blipFill>
        <p:spPr>
          <a:xfrm>
            <a:off x="1" y="6705602"/>
            <a:ext cx="9143196" cy="1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3779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467097"/>
            <a:ext cx="8294913" cy="1162051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5900928"/>
            <a:ext cx="77724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461059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b="18140"/>
          <a:stretch/>
        </p:blipFill>
        <p:spPr>
          <a:xfrm>
            <a:off x="-7130" y="5900752"/>
            <a:ext cx="9158259" cy="95724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19541" y="3662434"/>
            <a:ext cx="77940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34044312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1681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C9592-4CD1-4D63-9818-718C308D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BE2104-6176-2A4E-B722-FBB28C6F66ED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E9D7C-BE9F-4055-98D0-073F5641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3B4E8-B79D-4D95-82AD-26B6CDF3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12602F-C17E-CC47-BAFE-C58290746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86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1838"/>
            <a:ext cx="906674" cy="1046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5818193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1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1C64E-BC0E-4F71-B259-41AAF403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4D2C82-2DF6-5F44-BBA2-4BB0E85C687A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FE204-227E-49CF-8121-24F40A6C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87842-593D-4BE7-8DF5-5E7DA359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5E8986-0340-FD4B-92A5-CD6C4F22F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52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2E884-5319-4474-B2C4-AC649C47C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9C5EA2-B931-A94D-8251-0592852A98E4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94A7E-9E36-4A66-955D-90F71AD5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CE4F4-576F-4750-8509-2258B9CF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B2CA06-A03C-E840-B51B-C5C00EAA3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22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5C31D-12B7-43CB-95D7-08C723C9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CF208C-BD49-694E-9FA3-FFE3D3140F66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E5A6E-41EC-4A06-A631-9992FED1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9DF61-7501-43AB-9061-D1D069C6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27B1DE-7AF8-C047-9061-FC0D67751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651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FD2F4-5490-41BB-BF1D-802532AB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6EE46-5653-8143-AD34-1E462B958CEE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694CB-FFC5-47FB-AF3A-906A042E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F177-3422-49CD-981D-13619876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29D9AD-1F54-2041-9C0F-CC0DB0126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461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05758-96BC-4F2C-8ED6-1C181A06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C7E84C-C7F2-8747-84D1-B5FAB9D710C9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DF7CB-4234-41C2-9B0D-03F890C1B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6A608-935B-48E1-84B4-9233CFDC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56575A-1580-3443-ACC6-13410459B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737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1534" y="783167"/>
            <a:ext cx="6125633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37211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2800"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9243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75A05-F0BC-408B-887E-FFF50CAC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723C94-3B2F-C149-8EDD-F0301EB69F43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FA8A-BD53-4B9E-8A97-760116E5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D6651-5256-4700-BE7B-8B34B9E4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9A45DB-2A33-3B4D-BDC0-12C4062CF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275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"/>
            <a:ext cx="4559300" cy="61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37211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2800"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9243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9F8DB-B1C1-48D5-87E9-966B79F9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968DA7-C8AB-3C48-A8F9-816AFDD44B0C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B8047-F1CB-4CCB-9EF2-B248D7E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AE748-1188-4365-BA46-61CBAA3F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A533ED-7AAB-264D-94AE-14F6AF059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436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1534" y="783167"/>
            <a:ext cx="6125633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37211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2800"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9243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78ADF-9D9B-4148-94A1-19E87567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828BC5-CB7A-E642-BD3B-0BE3C6C2A2C9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20BF8-9EAA-498D-A1B9-C358CDDF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26958-EBBE-4388-AFA8-C72BAACB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F89A85-7424-7040-B530-925695DED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286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329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C782-6421-451A-9D07-29FDBC2D3D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87EB36-AF64-1B4C-B61C-6B74DEF4BAA1}" type="datetimeFigureOut">
              <a:rPr lang="en-US" altLang="en-US"/>
              <a:pPr>
                <a:defRPr/>
              </a:pPr>
              <a:t>7/22/2018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13A68-B589-48C2-BE9F-94FF35F3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EA1B9-A82A-43E4-AC4D-82660BE2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AFA944-BDE1-3143-9D89-5A8560727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275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690626" y="429969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0" name="Group 9"/>
          <p:cNvGrpSpPr/>
          <p:nvPr/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4289334"/>
            <a:ext cx="895401" cy="640080"/>
          </a:xfrm>
        </p:spPr>
        <p:txBody>
          <a:bodyPr/>
          <a:lstStyle>
            <a:lvl1pPr>
              <a:defRPr sz="2100"/>
            </a:lvl1pPr>
          </a:lstStyle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E9BD7-C57C-134B-BD5F-885C895A34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84753" y="5916820"/>
            <a:ext cx="1752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9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85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A8011-2875-DC4B-9F09-47B6B2A3A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753" y="5916820"/>
            <a:ext cx="1752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10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2325848"/>
            <a:ext cx="810678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2506133"/>
            <a:ext cx="891224" cy="720332"/>
          </a:xfrm>
        </p:spPr>
        <p:txBody>
          <a:bodyPr/>
          <a:lstStyle>
            <a:lvl1pPr>
              <a:defRPr sz="2100"/>
            </a:lvl1pPr>
          </a:lstStyle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12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EF029-C22A-794C-A258-BFE5FBF2D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753" y="5916820"/>
            <a:ext cx="1752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55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5447A6-9435-434A-B43F-334159BA0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753" y="5916820"/>
            <a:ext cx="1752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04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C4276-38AB-9849-8945-C548E5BB3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753" y="5916820"/>
            <a:ext cx="1752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95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C9DC8-3FC5-DD4B-8948-75968A95C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753" y="5916820"/>
            <a:ext cx="1752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81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36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95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9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7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3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6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6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8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CCDF6-E916-4D3C-AFD8-81B160358EB4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518F2-D6D9-4B2E-BC2D-75173EC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9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0350"/>
            <a:ext cx="9144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138238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547938"/>
            <a:ext cx="78867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499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6079DA-8006-45C6-B1C3-ECAA853E8F76}" type="datetimeFigureOut">
              <a:rPr lang="en-US"/>
              <a:pPr>
                <a:defRPr/>
              </a:pPr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4998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4998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9A96BA-D0C8-4300-A065-81475A4FC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38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6684"/>
            <a:ext cx="78867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8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6125634"/>
            <a:ext cx="9158288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3" name="Rectangle 11">
            <a:extLst>
              <a:ext uri="{FF2B5EF4-FFF2-40B4-BE49-F238E27FC236}">
                <a16:creationId xmlns:a16="http://schemas.microsoft.com/office/drawing/2014/main" id="{FBA1816E-D8A8-4B94-AC81-B2AFCE497F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4651" y="6430433"/>
            <a:ext cx="22205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 baseline="300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AIDSVu.org | Facebook.com/AIDSVu | @AIDSVu</a:t>
            </a:r>
          </a:p>
        </p:txBody>
      </p:sp>
      <p:pic>
        <p:nvPicPr>
          <p:cNvPr id="2054" name="Picture 7" descr="logo (1)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258985"/>
            <a:ext cx="1697038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43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400" kern="1200">
          <a:solidFill>
            <a:srgbClr val="A3292C"/>
          </a:solidFill>
          <a:latin typeface="Whitney Book" pitchFamily="50" charset="0"/>
          <a:ea typeface="Whitney Book" pitchFamily="50" charset="0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 Book" charset="0"/>
          <a:ea typeface="Whitney Book" charset="0"/>
          <a:cs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 Book" charset="0"/>
          <a:ea typeface="Whitney Book" charset="0"/>
          <a:cs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 Book" charset="0"/>
          <a:ea typeface="Whitney Book" charset="0"/>
          <a:cs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 Book" charset="0"/>
          <a:ea typeface="Whitney Book" charset="0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"/>
          <a:ea typeface="Whitney"/>
          <a:cs typeface="Whitney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"/>
          <a:ea typeface="Whitney"/>
          <a:cs typeface="Whitney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"/>
          <a:ea typeface="Whitney"/>
          <a:cs typeface="Whitney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400">
          <a:solidFill>
            <a:srgbClr val="A3292C"/>
          </a:solidFill>
          <a:latin typeface="Whitney"/>
          <a:ea typeface="Whitney"/>
          <a:cs typeface="Whitney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Whitney Book" pitchFamily="50" charset="0"/>
          <a:ea typeface="Whitney Book" pitchFamily="50" charset="0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Whitney Book" pitchFamily="50" charset="0"/>
          <a:ea typeface="Whitney Book" pitchFamily="50" charset="0"/>
          <a:cs typeface="Arial" panose="020B0604020202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Whitney Book" pitchFamily="50" charset="0"/>
          <a:ea typeface="Whitney Book" pitchFamily="50" charset="0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Whitney Book" pitchFamily="50" charset="0"/>
          <a:ea typeface="Whitney Book" pitchFamily="50" charset="0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Whitney Book" pitchFamily="50" charset="0"/>
          <a:ea typeface="Whitney Book" pitchFamily="50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121408"/>
            <a:ext cx="75438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06CFB8AE-B764-BA40-A06E-26621EAD9A8F}" type="datetimeFigureOut">
              <a:rPr lang="en-US" smtClean="0"/>
              <a:t>7/22/2018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0670EC98-6176-204E-900E-4259D8E9F2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3940AA-1116-6348-8576-66755E36079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4753" y="5916820"/>
            <a:ext cx="1752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9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cid:ii_jgiekacv2_16308c4904cdc39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500" y="776450"/>
            <a:ext cx="8509000" cy="2387600"/>
          </a:xfrm>
        </p:spPr>
        <p:txBody>
          <a:bodyPr>
            <a:noAutofit/>
          </a:bodyPr>
          <a:lstStyle/>
          <a:p>
            <a:r>
              <a:rPr lang="en-US" sz="4800" dirty="0"/>
              <a:t>New Media Interventions for Sexual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July 22</a:t>
            </a:r>
            <a:r>
              <a:rPr lang="en-US" baseline="30000" dirty="0"/>
              <a:t>nd</a:t>
            </a:r>
            <a:r>
              <a:rPr lang="en-US" dirty="0"/>
              <a:t>, 2018</a:t>
            </a:r>
          </a:p>
          <a:p>
            <a:r>
              <a:rPr lang="en-US" dirty="0"/>
              <a:t>Patrick S. Sullivan, PhD</a:t>
            </a:r>
          </a:p>
          <a:p>
            <a:r>
              <a:rPr lang="en-US" dirty="0"/>
              <a:t>Rollins School of Public Health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28" y="5695788"/>
            <a:ext cx="1277272" cy="1162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46" y="5599996"/>
            <a:ext cx="1739762" cy="1030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2231"/>
            <a:ext cx="1143000" cy="13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1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rgbClr val="7030A0"/>
                </a:solidFill>
              </a:rPr>
              <a:t>Use of </a:t>
            </a:r>
            <a:r>
              <a:rPr lang="en-US" sz="2700" dirty="0"/>
              <a:t>PrEP by year, US MSM, 2012-2016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349927"/>
              </p:ext>
            </p:extLst>
          </p:nvPr>
        </p:nvGraphicFramePr>
        <p:xfrm>
          <a:off x="381000" y="1219199"/>
          <a:ext cx="8534400" cy="480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4600" y="5943600"/>
            <a:ext cx="474821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Sources:  	Sanchez et al JMIR-Public Health 2015; 1(1): e1.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	Sanchez et al JMIR-Public Health 2016; 2(1): e23.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	Personal communication, Travis Sanchez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426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Use of STI Testing by US MSM by HIV status and positivity, 2012-2016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335918"/>
              </p:ext>
            </p:extLst>
          </p:nvPr>
        </p:nvGraphicFramePr>
        <p:xfrm>
          <a:off x="1551530" y="1825625"/>
          <a:ext cx="577546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1ED53BD-7561-4BAE-838F-2A5269B38FB1}"/>
              </a:ext>
            </a:extLst>
          </p:cNvPr>
          <p:cNvSpPr txBox="1"/>
          <p:nvPr/>
        </p:nvSpPr>
        <p:spPr>
          <a:xfrm>
            <a:off x="1053404" y="6136006"/>
            <a:ext cx="729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/>
              <a:t>American Men’s Internet Survey; PI: Sanchez.</a:t>
            </a:r>
            <a:br>
              <a:rPr lang="en-US" dirty="0"/>
            </a:br>
            <a:r>
              <a:rPr lang="en-US" b="1" dirty="0"/>
              <a:t>JMIR Public Health </a:t>
            </a:r>
            <a:r>
              <a:rPr lang="en-US" b="1" dirty="0" err="1"/>
              <a:t>Surveill</a:t>
            </a:r>
            <a:r>
              <a:rPr lang="en-US" b="1" dirty="0"/>
              <a:t> 2017;3(1):e13, AIDS </a:t>
            </a:r>
            <a:r>
              <a:rPr lang="en-US" b="1" dirty="0" err="1"/>
              <a:t>Behav</a:t>
            </a:r>
            <a:r>
              <a:rPr lang="en-US" b="1" dirty="0"/>
              <a:t> 2018  22:2413–2425</a:t>
            </a:r>
          </a:p>
          <a:p>
            <a:pPr fontAlgn="base"/>
            <a:r>
              <a:rPr lang="en-US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63385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Use of Prevention Services Among Rural vs Urban MSM, 2012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84115" y="1960880"/>
            <a:ext cx="7924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0.86*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9840" y="1960880"/>
            <a:ext cx="7924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0.83*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9200" y="1960880"/>
            <a:ext cx="7924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0.83*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2880" y="1960880"/>
            <a:ext cx="7924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9030" y="1960880"/>
            <a:ext cx="7924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0.72*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5990" y="1960880"/>
            <a:ext cx="7924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0.70*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284" y="6488668"/>
            <a:ext cx="359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McKenney et al, in submission, 2017</a:t>
            </a:r>
          </a:p>
        </p:txBody>
      </p:sp>
    </p:spTree>
    <p:extLst>
      <p:ext uri="{BB962C8B-B14F-4D97-AF65-F5344CB8AC3E}">
        <p14:creationId xmlns:p14="http://schemas.microsoft.com/office/powerpoint/2010/main" val="467802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How can new media help to increase the scale of sexual health interventions?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Increasing</a:t>
            </a:r>
            <a:r>
              <a:rPr lang="en-US" dirty="0"/>
              <a:t> understanding of recommended services</a:t>
            </a:r>
          </a:p>
          <a:p>
            <a:r>
              <a:rPr lang="en-US" b="1" i="1" dirty="0"/>
              <a:t>Increasing </a:t>
            </a:r>
            <a:r>
              <a:rPr lang="en-US" dirty="0"/>
              <a:t>motivation to use services</a:t>
            </a:r>
          </a:p>
          <a:p>
            <a:r>
              <a:rPr lang="en-US" b="1" i="1" dirty="0"/>
              <a:t>Navigating</a:t>
            </a:r>
            <a:r>
              <a:rPr lang="en-US" dirty="0"/>
              <a:t> user to service locations</a:t>
            </a:r>
            <a:endParaRPr lang="en-US" b="1" i="1" dirty="0"/>
          </a:p>
          <a:p>
            <a:r>
              <a:rPr lang="en-US" b="1" i="1" dirty="0"/>
              <a:t>Reminding</a:t>
            </a:r>
            <a:r>
              <a:rPr lang="en-US" dirty="0"/>
              <a:t> men to utilize services they have planned</a:t>
            </a:r>
          </a:p>
          <a:p>
            <a:r>
              <a:rPr lang="en-US" b="1" i="1" dirty="0"/>
              <a:t>Tailoring</a:t>
            </a:r>
            <a:r>
              <a:rPr lang="en-US" dirty="0"/>
              <a:t> services to increase their relevance</a:t>
            </a:r>
          </a:p>
          <a:p>
            <a:r>
              <a:rPr lang="en-US" b="1" i="1" dirty="0"/>
              <a:t>Providing</a:t>
            </a:r>
            <a:r>
              <a:rPr lang="en-US" dirty="0"/>
              <a:t> opportunities for mailout home-based sampling kits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62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0" y="1028435"/>
            <a:ext cx="3108619" cy="49723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97" y="1055135"/>
            <a:ext cx="2966348" cy="486965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47" y="1028433"/>
            <a:ext cx="3026909" cy="492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1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basis for </a:t>
            </a:r>
            <a:r>
              <a:rPr lang="en-US" dirty="0" err="1"/>
              <a:t>HealthMindr</a:t>
            </a:r>
            <a:r>
              <a:rPr lang="en-US" dirty="0"/>
              <a:t>: Social Cognitive Theory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5"/>
          <a:stretch/>
        </p:blipFill>
        <p:spPr>
          <a:xfrm>
            <a:off x="1862689" y="1849976"/>
            <a:ext cx="5971653" cy="4367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32" y="5908712"/>
            <a:ext cx="806373" cy="8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4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15"/>
            <a:ext cx="9144000" cy="4944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5600" y="6350000"/>
            <a:ext cx="412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Sullivan et al, JMIR 2017 (in press)</a:t>
            </a:r>
          </a:p>
        </p:txBody>
      </p:sp>
    </p:spTree>
    <p:extLst>
      <p:ext uri="{BB962C8B-B14F-4D97-AF65-F5344CB8AC3E}">
        <p14:creationId xmlns:p14="http://schemas.microsoft.com/office/powerpoint/2010/main" val="265016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HealthMindr</a:t>
            </a:r>
            <a:r>
              <a:rPr lang="en-US" dirty="0"/>
              <a:t> Pilot Study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63406" y="1297705"/>
            <a:ext cx="3868340" cy="823912"/>
          </a:xfrm>
        </p:spPr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63406" y="2121617"/>
            <a:ext cx="8260486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121 MSM enrolled</a:t>
            </a:r>
          </a:p>
          <a:p>
            <a:pPr lvl="1"/>
            <a:r>
              <a:rPr lang="en-US" dirty="0"/>
              <a:t>72 in Atlanta, GA</a:t>
            </a:r>
          </a:p>
          <a:p>
            <a:pPr lvl="1"/>
            <a:r>
              <a:rPr lang="en-US" dirty="0"/>
              <a:t>49 in Seattle, WA</a:t>
            </a:r>
          </a:p>
          <a:p>
            <a:r>
              <a:rPr lang="en-US" dirty="0"/>
              <a:t>18+ years</a:t>
            </a:r>
          </a:p>
          <a:p>
            <a:r>
              <a:rPr lang="en-US" dirty="0"/>
              <a:t>Never tested HIV positive</a:t>
            </a:r>
          </a:p>
          <a:p>
            <a:r>
              <a:rPr lang="en-US" dirty="0"/>
              <a:t>Only available to Android users</a:t>
            </a:r>
          </a:p>
          <a:p>
            <a:r>
              <a:rPr lang="en-US" dirty="0"/>
              <a:t>4 month study</a:t>
            </a:r>
          </a:p>
          <a:p>
            <a:pPr lvl="1"/>
            <a:r>
              <a:rPr lang="en-US" dirty="0"/>
              <a:t>Recruited from May-Aug</a:t>
            </a:r>
          </a:p>
          <a:p>
            <a:pPr lvl="1"/>
            <a:r>
              <a:rPr lang="en-US" dirty="0"/>
              <a:t>Finish in December</a:t>
            </a:r>
          </a:p>
          <a:p>
            <a:r>
              <a:rPr lang="en-US" dirty="0"/>
              <a:t>99 have completed Final Evaluation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lowchart: Alternate Process 3"/>
          <p:cNvSpPr/>
          <p:nvPr/>
        </p:nvSpPr>
        <p:spPr>
          <a:xfrm>
            <a:off x="563406" y="656435"/>
            <a:ext cx="7869555" cy="742950"/>
          </a:xfrm>
          <a:prstGeom prst="flowChartAlternateProcess">
            <a:avLst/>
          </a:prstGeom>
          <a:noFill/>
          <a:ln>
            <a:solidFill>
              <a:srgbClr val="01D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32" y="5908712"/>
            <a:ext cx="806373" cy="8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59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81" y="262232"/>
            <a:ext cx="8217638" cy="1325563"/>
          </a:xfrm>
        </p:spPr>
        <p:txBody>
          <a:bodyPr>
            <a:noAutofit/>
          </a:bodyPr>
          <a:lstStyle/>
          <a:p>
            <a:r>
              <a:rPr lang="en-US" sz="3200" dirty="0"/>
              <a:t>Resources utilized, by category, among by 121 MSM participants during 4-month pilot study of a mobile prevention app, United States, 2015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62759"/>
              </p:ext>
            </p:extLst>
          </p:nvPr>
        </p:nvGraphicFramePr>
        <p:xfrm>
          <a:off x="-33960" y="1587795"/>
          <a:ext cx="9044762" cy="532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32" y="5908712"/>
            <a:ext cx="806373" cy="8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2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0"/>
            <a:ext cx="7886700" cy="810677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Evaluation Results (n=99)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78% of those reported dissatisfied with current condoms ordered new condoms</a:t>
            </a:r>
          </a:p>
          <a:p>
            <a:r>
              <a:rPr lang="en-US" dirty="0"/>
              <a:t>87% report using the ordered condoms</a:t>
            </a:r>
          </a:p>
          <a:p>
            <a:r>
              <a:rPr lang="en-US" dirty="0"/>
              <a:t>2/3 of HIV test kit </a:t>
            </a:r>
            <a:r>
              <a:rPr lang="en-US" dirty="0" err="1"/>
              <a:t>orderers</a:t>
            </a:r>
            <a:r>
              <a:rPr lang="en-US" dirty="0"/>
              <a:t> were not planning on being tested soon</a:t>
            </a:r>
          </a:p>
          <a:p>
            <a:r>
              <a:rPr lang="en-US" dirty="0"/>
              <a:t>67% of users who did not have a testing schedule now do</a:t>
            </a:r>
          </a:p>
          <a:p>
            <a:r>
              <a:rPr lang="en-US" dirty="0"/>
              <a:t>At study end, 83% of all MSM had a plan for regular testing</a:t>
            </a:r>
          </a:p>
          <a:p>
            <a:r>
              <a:rPr lang="en-US" dirty="0"/>
              <a:t>9% of PrEP-eligible men started PrEP </a:t>
            </a:r>
          </a:p>
        </p:txBody>
      </p:sp>
      <p:sp>
        <p:nvSpPr>
          <p:cNvPr id="4" name="Flowchart: Alternate Process 5"/>
          <p:cNvSpPr/>
          <p:nvPr/>
        </p:nvSpPr>
        <p:spPr>
          <a:xfrm>
            <a:off x="457200" y="795696"/>
            <a:ext cx="7869555" cy="733425"/>
          </a:xfrm>
          <a:prstGeom prst="flowChartAlternateProcess">
            <a:avLst/>
          </a:prstGeom>
          <a:noFill/>
          <a:ln>
            <a:solidFill>
              <a:srgbClr val="01D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32" y="5908712"/>
            <a:ext cx="806373" cy="8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39" y="990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00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FD0127-7BDE-4000-899D-48758269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63" y="581071"/>
            <a:ext cx="806373" cy="806373"/>
          </a:xfrm>
          <a:prstGeom prst="rect">
            <a:avLst/>
          </a:prstGeom>
        </p:spPr>
      </p:pic>
      <p:sp>
        <p:nvSpPr>
          <p:cNvPr id="6" name="AutoShape 2" descr="https://itechnetwork.org/wp-content/uploads/2017/04/MyChoices-Logo-150x150.png">
            <a:extLst>
              <a:ext uri="{FF2B5EF4-FFF2-40B4-BE49-F238E27FC236}">
                <a16:creationId xmlns:a16="http://schemas.microsoft.com/office/drawing/2014/main" id="{732C96D1-8509-4501-846B-734FC744F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BC5E4A-699F-4FDB-8247-8EED0769D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4" y="2881312"/>
            <a:ext cx="1095375" cy="1095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3AF6A-AD17-4348-B02A-AC5824D0CCCC}"/>
              </a:ext>
            </a:extLst>
          </p:cNvPr>
          <p:cNvSpPr txBox="1"/>
          <p:nvPr/>
        </p:nvSpPr>
        <p:spPr>
          <a:xfrm>
            <a:off x="133350" y="61603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M^3: PI: Sullivan, PO: Mansergh; HealthMindr: PI Sullivan, PD J. Jones; </a:t>
            </a:r>
            <a:r>
              <a:rPr lang="en-US" sz="1600" dirty="0" err="1"/>
              <a:t>MyChoices</a:t>
            </a:r>
            <a:r>
              <a:rPr lang="en-US" sz="1600" dirty="0"/>
              <a:t> PIs Biello/Mayer; </a:t>
            </a:r>
            <a:r>
              <a:rPr lang="en-US" sz="1600" dirty="0" err="1"/>
              <a:t>iSTAMP</a:t>
            </a:r>
            <a:r>
              <a:rPr lang="en-US" sz="1600" dirty="0"/>
              <a:t> PIs: Sullivan, Hightow-Weidman, Stephenson, PO: </a:t>
            </a:r>
            <a:r>
              <a:rPr lang="en-US" sz="1600" dirty="0" err="1"/>
              <a:t>Macgowan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A7A2E-2CF4-4307-93F3-420717FA6074}"/>
              </a:ext>
            </a:extLst>
          </p:cNvPr>
          <p:cNvSpPr txBox="1"/>
          <p:nvPr/>
        </p:nvSpPr>
        <p:spPr>
          <a:xfrm>
            <a:off x="7391401" y="4270226"/>
            <a:ext cx="1343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N=115</a:t>
            </a:r>
            <a:br>
              <a:rPr lang="en-US" dirty="0"/>
            </a:br>
            <a:r>
              <a:rPr lang="en-US" dirty="0"/>
              <a:t>Adolescents Pilot Study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09DEF-F199-45F2-A60A-520F4FCFB628}"/>
              </a:ext>
            </a:extLst>
          </p:cNvPr>
          <p:cNvSpPr txBox="1"/>
          <p:nvPr/>
        </p:nvSpPr>
        <p:spPr>
          <a:xfrm>
            <a:off x="5210171" y="4270226"/>
            <a:ext cx="153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N=3600</a:t>
            </a:r>
            <a:br>
              <a:rPr lang="en-US" dirty="0"/>
            </a:br>
            <a:r>
              <a:rPr lang="en-US" dirty="0"/>
              <a:t>Comparative Effectiveness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ABDBB-8DD5-487C-8799-2BAA668423F4}"/>
              </a:ext>
            </a:extLst>
          </p:cNvPr>
          <p:cNvSpPr txBox="1"/>
          <p:nvPr/>
        </p:nvSpPr>
        <p:spPr>
          <a:xfrm>
            <a:off x="2943221" y="4270227"/>
            <a:ext cx="161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N=672</a:t>
            </a:r>
            <a:br>
              <a:rPr lang="en-US" dirty="0"/>
            </a:br>
            <a:r>
              <a:rPr lang="en-US" dirty="0"/>
              <a:t>+ PrEP Content RCT</a:t>
            </a:r>
          </a:p>
          <a:p>
            <a:pPr algn="ctr"/>
            <a:r>
              <a:rPr lang="en-US" dirty="0"/>
              <a:t>Ends: Fall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6895A6-EC9E-4DEA-ABC3-A1F03731088C}"/>
              </a:ext>
            </a:extLst>
          </p:cNvPr>
          <p:cNvSpPr txBox="1"/>
          <p:nvPr/>
        </p:nvSpPr>
        <p:spPr>
          <a:xfrm>
            <a:off x="504823" y="4271144"/>
            <a:ext cx="1790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N=1200</a:t>
            </a:r>
            <a:br>
              <a:rPr lang="en-US" dirty="0"/>
            </a:br>
            <a:r>
              <a:rPr lang="en-US" dirty="0"/>
              <a:t>+ messages </a:t>
            </a:r>
            <a:br>
              <a:rPr lang="en-US" dirty="0"/>
            </a:br>
            <a:r>
              <a:rPr lang="en-US" dirty="0"/>
              <a:t>RCT</a:t>
            </a:r>
          </a:p>
          <a:p>
            <a:pPr algn="ctr"/>
            <a:r>
              <a:rPr lang="en-US" dirty="0"/>
              <a:t>End: 10/2019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4" y="3026861"/>
            <a:ext cx="1017396" cy="1017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t="14129" r="11246" b="44811"/>
          <a:stretch/>
        </p:blipFill>
        <p:spPr>
          <a:xfrm>
            <a:off x="3159993" y="2981020"/>
            <a:ext cx="1185705" cy="1109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96" y="3230252"/>
            <a:ext cx="1871831" cy="39749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5" idx="2"/>
            <a:endCxn id="3" idx="0"/>
          </p:cNvCxnSpPr>
          <p:nvPr/>
        </p:nvCxnSpPr>
        <p:spPr>
          <a:xfrm flipH="1">
            <a:off x="1400172" y="1387444"/>
            <a:ext cx="3190878" cy="163941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  <a:endCxn id="4" idx="0"/>
          </p:cNvCxnSpPr>
          <p:nvPr/>
        </p:nvCxnSpPr>
        <p:spPr>
          <a:xfrm flipH="1">
            <a:off x="3752846" y="1387444"/>
            <a:ext cx="838204" cy="159357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2"/>
            <a:endCxn id="7" idx="0"/>
          </p:cNvCxnSpPr>
          <p:nvPr/>
        </p:nvCxnSpPr>
        <p:spPr>
          <a:xfrm>
            <a:off x="4591050" y="1387444"/>
            <a:ext cx="1528762" cy="184280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  <a:endCxn id="8" idx="0"/>
          </p:cNvCxnSpPr>
          <p:nvPr/>
        </p:nvCxnSpPr>
        <p:spPr>
          <a:xfrm>
            <a:off x="4591050" y="1387444"/>
            <a:ext cx="3471862" cy="149386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72167A-0FDE-47ED-9AEA-907AA2AAB0EE}"/>
              </a:ext>
            </a:extLst>
          </p:cNvPr>
          <p:cNvSpPr txBox="1"/>
          <p:nvPr/>
        </p:nvSpPr>
        <p:spPr>
          <a:xfrm>
            <a:off x="3420947" y="5669172"/>
            <a:ext cx="79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+STI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6B0742-8D2C-4F72-8733-CF86E982AEB2}"/>
              </a:ext>
            </a:extLst>
          </p:cNvPr>
          <p:cNvSpPr txBox="1"/>
          <p:nvPr/>
        </p:nvSpPr>
        <p:spPr>
          <a:xfrm>
            <a:off x="1172989" y="5674448"/>
            <a:ext cx="79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+STI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DD786-215D-4E3F-B0F5-249DBCEF1DD9}"/>
              </a:ext>
            </a:extLst>
          </p:cNvPr>
          <p:cNvSpPr txBox="1"/>
          <p:nvPr/>
        </p:nvSpPr>
        <p:spPr>
          <a:xfrm>
            <a:off x="5581248" y="5706540"/>
            <a:ext cx="79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+STI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9695EF-FBC4-4E2D-A6FE-96270F633A96}"/>
              </a:ext>
            </a:extLst>
          </p:cNvPr>
          <p:cNvSpPr txBox="1"/>
          <p:nvPr/>
        </p:nvSpPr>
        <p:spPr>
          <a:xfrm>
            <a:off x="7667226" y="5706540"/>
            <a:ext cx="79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+STI</a:t>
            </a:r>
          </a:p>
        </p:txBody>
      </p:sp>
    </p:spTree>
    <p:extLst>
      <p:ext uri="{BB962C8B-B14F-4D97-AF65-F5344CB8AC3E}">
        <p14:creationId xmlns:p14="http://schemas.microsoft.com/office/powerpoint/2010/main" val="42085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2CD55-10FD-4AB4-9859-216B67D3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1DBB1C-7068-4A29-9DCA-8F359762C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310" y="474068"/>
            <a:ext cx="9033622" cy="4917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5F5F70-2683-48EB-850B-2964D4C71914}"/>
              </a:ext>
            </a:extLst>
          </p:cNvPr>
          <p:cNvSpPr txBox="1"/>
          <p:nvPr/>
        </p:nvSpPr>
        <p:spPr>
          <a:xfrm>
            <a:off x="133350" y="6160300"/>
            <a:ext cx="891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sz="1600" dirty="0"/>
              <a:t>Mustanski et al, AJPM 2018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9295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8678C-70E2-4E19-9A58-D521AA0F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KIU: STI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2E0E2-D9EF-4196-9FAC-5EAFA4A2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61" y="1453018"/>
            <a:ext cx="7886700" cy="1967660"/>
          </a:xfrm>
        </p:spPr>
        <p:txBody>
          <a:bodyPr/>
          <a:lstStyle/>
          <a:p>
            <a:r>
              <a:rPr lang="en-US" dirty="0"/>
              <a:t>Intervention for young MSM who just tested HIV-negative</a:t>
            </a:r>
          </a:p>
          <a:p>
            <a:r>
              <a:rPr lang="en-US" dirty="0"/>
              <a:t>6 sessions plus boosters delivered by web app</a:t>
            </a:r>
          </a:p>
          <a:p>
            <a:r>
              <a:rPr lang="en-US" dirty="0"/>
              <a:t>Outcome: STI prevalence at 6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36D20-F402-4F9C-B1C6-C7852AE0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0045"/>
            <a:ext cx="9144000" cy="28994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52353C-DB89-477C-B804-7CD63930B036}"/>
              </a:ext>
            </a:extLst>
          </p:cNvPr>
          <p:cNvSpPr/>
          <p:nvPr/>
        </p:nvSpPr>
        <p:spPr>
          <a:xfrm>
            <a:off x="7669161" y="4094152"/>
            <a:ext cx="1374550" cy="1967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501AC-3D85-4C04-8DF6-AC5AE71FEA85}"/>
              </a:ext>
            </a:extLst>
          </p:cNvPr>
          <p:cNvSpPr txBox="1"/>
          <p:nvPr/>
        </p:nvSpPr>
        <p:spPr>
          <a:xfrm>
            <a:off x="128311" y="6384875"/>
            <a:ext cx="891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sz="1600" dirty="0"/>
              <a:t>Mustanski et al, AJPM 2018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69238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A85709-023D-4C99-8657-ADDBB3DF0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455" y="138634"/>
            <a:ext cx="7886700" cy="393446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0C3748-E736-4CE8-A22B-18615DE71AEB}"/>
              </a:ext>
            </a:extLst>
          </p:cNvPr>
          <p:cNvSpPr txBox="1">
            <a:spLocks/>
          </p:cNvSpPr>
          <p:nvPr/>
        </p:nvSpPr>
        <p:spPr>
          <a:xfrm>
            <a:off x="699442" y="4409543"/>
            <a:ext cx="7886700" cy="2309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1113 at-home specimen collection kits distributed</a:t>
            </a:r>
          </a:p>
          <a:p>
            <a:r>
              <a:rPr lang="en-US"/>
              <a:t>1001 (89%) returned specimens</a:t>
            </a:r>
          </a:p>
          <a:p>
            <a:r>
              <a:rPr lang="en-US"/>
              <a:t>Rectal STI prevalence 12.9%</a:t>
            </a:r>
          </a:p>
          <a:p>
            <a:pPr lvl="1"/>
            <a:r>
              <a:rPr lang="en-US"/>
              <a:t>Black: 14.5%</a:t>
            </a:r>
          </a:p>
          <a:p>
            <a:pPr lvl="1"/>
            <a:r>
              <a:rPr lang="en-US"/>
              <a:t>White: 9.7%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12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0DCA-E534-C44B-9C8A-1908A2209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575" y="1872234"/>
            <a:ext cx="7475220" cy="2276856"/>
          </a:xfrm>
        </p:spPr>
        <p:txBody>
          <a:bodyPr/>
          <a:lstStyle/>
          <a:p>
            <a:r>
              <a:rPr lang="en-US" sz="3600" dirty="0"/>
              <a:t>Implementing technology-based interventions for youth: </a:t>
            </a:r>
            <a:br>
              <a:rPr lang="en-US" sz="3600" dirty="0"/>
            </a:br>
            <a:r>
              <a:rPr lang="en-US" sz="3600" dirty="0"/>
              <a:t>iTech and the ATN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8BA9C-72A4-CD48-8C2B-7BD506C14D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UNC/Emory Center for Innovative Technology (</a:t>
            </a:r>
            <a:r>
              <a:rPr lang="en-US" sz="1800" dirty="0" err="1"/>
              <a:t>iTech</a:t>
            </a:r>
            <a:r>
              <a:rPr lang="en-US" sz="1800" dirty="0"/>
              <a:t>) across the Prevention and Care Continuum</a:t>
            </a:r>
          </a:p>
        </p:txBody>
      </p:sp>
    </p:spTree>
    <p:extLst>
      <p:ext uri="{BB962C8B-B14F-4D97-AF65-F5344CB8AC3E}">
        <p14:creationId xmlns:p14="http://schemas.microsoft.com/office/powerpoint/2010/main" val="72168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031" y="125640"/>
            <a:ext cx="7543800" cy="1207008"/>
          </a:xfrm>
        </p:spPr>
        <p:txBody>
          <a:bodyPr>
            <a:normAutofit/>
          </a:bodyPr>
          <a:lstStyle/>
          <a:p>
            <a:r>
              <a:rPr lang="en-US" dirty="0" err="1"/>
              <a:t>iTech</a:t>
            </a:r>
            <a:r>
              <a:rPr lang="en-US" dirty="0"/>
              <a:t> Continuum of Care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777" y="1227665"/>
            <a:ext cx="7024814" cy="454190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57CD5-9F9E-E24F-892E-926C8DBD8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7898" y="6084957"/>
            <a:ext cx="5513693" cy="10031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Studies address the breadth of the prevention continuum, including </a:t>
            </a:r>
            <a:r>
              <a:rPr lang="en-US" b="1" dirty="0"/>
              <a:t>structural</a:t>
            </a:r>
            <a:r>
              <a:rPr lang="en-US" dirty="0"/>
              <a:t> and </a:t>
            </a:r>
            <a:r>
              <a:rPr lang="en-US" b="1" dirty="0"/>
              <a:t>psychosocial variables</a:t>
            </a:r>
          </a:p>
        </p:txBody>
      </p:sp>
    </p:spTree>
    <p:extLst>
      <p:ext uri="{BB962C8B-B14F-4D97-AF65-F5344CB8AC3E}">
        <p14:creationId xmlns:p14="http://schemas.microsoft.com/office/powerpoint/2010/main" val="3455627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40" y="1100992"/>
            <a:ext cx="6115050" cy="401241"/>
          </a:xfrm>
        </p:spPr>
        <p:txBody>
          <a:bodyPr>
            <a:normAutofit fontScale="90000"/>
          </a:bodyPr>
          <a:lstStyle/>
          <a:p>
            <a:r>
              <a:rPr lang="en-US"/>
              <a:t>Highlights &amp; Timelines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03677" y="5014369"/>
            <a:ext cx="9178289" cy="481650"/>
            <a:chOff x="635000" y="3175000"/>
            <a:chExt cx="11391562" cy="4191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" name="Right Arrow 3"/>
            <p:cNvSpPr/>
            <p:nvPr/>
          </p:nvSpPr>
          <p:spPr>
            <a:xfrm>
              <a:off x="685800" y="3175000"/>
              <a:ext cx="10858500" cy="41910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Rockwell" panose="02060603020205020403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5000" y="3249853"/>
              <a:ext cx="1612900" cy="28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>
                  <a:solidFill>
                    <a:prstClr val="black"/>
                  </a:solidFill>
                  <a:latin typeface="Rockwell" panose="02060603020205020403"/>
                </a:rPr>
                <a:t>Oct 2016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13662" y="3249855"/>
              <a:ext cx="1612900" cy="28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>
                  <a:solidFill>
                    <a:prstClr val="black"/>
                  </a:solidFill>
                  <a:latin typeface="Rockwell" panose="02060603020205020403"/>
                </a:rPr>
                <a:t>June 2021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79353" y="3246068"/>
              <a:ext cx="1612900" cy="28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>
                  <a:solidFill>
                    <a:prstClr val="black"/>
                  </a:solidFill>
                  <a:latin typeface="Rockwell" panose="02060603020205020403"/>
                </a:rPr>
                <a:t>Oct 2017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76759" y="3240267"/>
              <a:ext cx="1612900" cy="28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>
                  <a:solidFill>
                    <a:prstClr val="black"/>
                  </a:solidFill>
                  <a:latin typeface="Rockwell" panose="02060603020205020403"/>
                </a:rPr>
                <a:t>Oct 2018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26878" y="3240267"/>
              <a:ext cx="1612900" cy="28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>
                  <a:solidFill>
                    <a:prstClr val="black"/>
                  </a:solidFill>
                  <a:latin typeface="Rockwell" panose="02060603020205020403"/>
                </a:rPr>
                <a:t>Oct 2019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24498" y="3246898"/>
              <a:ext cx="1612900" cy="28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500" b="1">
                  <a:solidFill>
                    <a:prstClr val="black"/>
                  </a:solidFill>
                  <a:latin typeface="Rockwell" panose="02060603020205020403"/>
                </a:rPr>
                <a:t>Oct 2020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1" y="2612222"/>
            <a:ext cx="1210271" cy="299117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/>
        </p:nvSpPr>
        <p:spPr>
          <a:xfrm>
            <a:off x="5011847" y="2087276"/>
            <a:ext cx="1000125" cy="25963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1500">
                <a:solidFill>
                  <a:prstClr val="black"/>
                </a:solidFill>
                <a:latin typeface="Franklin Gothic Medium"/>
              </a:rPr>
              <a:t>COMPARE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19" y="2285269"/>
            <a:ext cx="1088749" cy="274685"/>
          </a:xfrm>
          <a:prstGeom prst="rect">
            <a:avLst/>
          </a:prstGeom>
        </p:spPr>
      </p:pic>
      <p:sp>
        <p:nvSpPr>
          <p:cNvPr id="54" name="Title 1"/>
          <p:cNvSpPr>
            <a:spLocks noGrp="1"/>
          </p:cNvSpPr>
          <p:nvPr/>
        </p:nvSpPr>
        <p:spPr>
          <a:xfrm>
            <a:off x="171773" y="3433013"/>
            <a:ext cx="1572519" cy="134349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US" sz="1200" dirty="0">
                <a:solidFill>
                  <a:prstClr val="black"/>
                </a:solidFill>
                <a:latin typeface="Franklin Gothic Medium"/>
              </a:rPr>
              <a:t>Highlights:</a:t>
            </a:r>
            <a:r>
              <a:rPr lang="en-US" sz="1200" u="sng" dirty="0">
                <a:solidFill>
                  <a:prstClr val="black"/>
                </a:solidFill>
                <a:latin typeface="Franklin Gothic Medium"/>
              </a:rPr>
              <a:t> </a:t>
            </a:r>
          </a:p>
          <a:p>
            <a:pPr marL="214313" indent="-214313" algn="l" defTabSz="6858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 Aims completed (stars)</a:t>
            </a:r>
          </a:p>
          <a:p>
            <a:pPr marL="214313" indent="-214313" algn="l" defTabSz="6858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7 studies in the field</a:t>
            </a:r>
          </a:p>
          <a:p>
            <a:pPr marL="214313" indent="-214313" algn="l" defTabSz="6858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142 participants enrolled</a:t>
            </a:r>
          </a:p>
        </p:txBody>
      </p:sp>
      <p:sp>
        <p:nvSpPr>
          <p:cNvPr id="55" name="Right Arrow 54"/>
          <p:cNvSpPr/>
          <p:nvPr/>
        </p:nvSpPr>
        <p:spPr>
          <a:xfrm>
            <a:off x="1841857" y="2077026"/>
            <a:ext cx="2914650" cy="137160"/>
          </a:xfrm>
          <a:prstGeom prst="rightArrow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1853767" y="2377108"/>
            <a:ext cx="2915263" cy="137160"/>
          </a:xfrm>
          <a:prstGeom prst="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2501179" y="2746029"/>
            <a:ext cx="5601602" cy="152525"/>
          </a:xfrm>
          <a:prstGeom prst="rightArrow">
            <a:avLst/>
          </a:prstGeom>
          <a:solidFill>
            <a:srgbClr val="9966FF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2853741" y="3082258"/>
            <a:ext cx="5317076" cy="18074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5117524" y="2269018"/>
            <a:ext cx="3053293" cy="137160"/>
          </a:xfrm>
          <a:prstGeom prst="rightArrow">
            <a:avLst/>
          </a:prstGeom>
          <a:solidFill>
            <a:srgbClr val="FF9933"/>
          </a:solidFill>
          <a:ln w="952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1472120" y="1716119"/>
            <a:ext cx="5263718" cy="137160"/>
          </a:xfrm>
          <a:prstGeom prst="rightArrow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466" y="2082667"/>
            <a:ext cx="755477" cy="190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91" y="1653822"/>
            <a:ext cx="1002506" cy="320886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1841857" y="1639918"/>
            <a:ext cx="252751" cy="2433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2771497" y="1975198"/>
            <a:ext cx="252751" cy="2433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2299057" y="2302858"/>
            <a:ext cx="252751" cy="2433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3434893" y="3547096"/>
            <a:ext cx="3466858" cy="151664"/>
          </a:xfrm>
          <a:prstGeom prst="rightArrow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3382008" y="3973465"/>
            <a:ext cx="4590635" cy="163725"/>
          </a:xfrm>
          <a:prstGeom prst="rightArrow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3430799" y="4378452"/>
            <a:ext cx="3449753" cy="181571"/>
          </a:xfrm>
          <a:prstGeom prst="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65" name="Right Arrow 64"/>
          <p:cNvSpPr/>
          <p:nvPr/>
        </p:nvSpPr>
        <p:spPr>
          <a:xfrm>
            <a:off x="3396149" y="4763609"/>
            <a:ext cx="4591328" cy="184531"/>
          </a:xfrm>
          <a:prstGeom prst="rightArrow">
            <a:avLst/>
          </a:prstGeom>
          <a:solidFill>
            <a:srgbClr val="9966FF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7528" y="2962636"/>
            <a:ext cx="511109" cy="493034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244" y="1923226"/>
            <a:ext cx="581176" cy="3758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13C9736-6717-4345-8575-2A2104FD26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913" y="3370756"/>
            <a:ext cx="448595" cy="45166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887" y="2004868"/>
            <a:ext cx="478223" cy="309254"/>
          </a:xfrm>
          <a:prstGeom prst="rect">
            <a:avLst/>
          </a:prstGeom>
        </p:spPr>
      </p:pic>
      <p:sp>
        <p:nvSpPr>
          <p:cNvPr id="39" name="5-Point Star 38"/>
          <p:cNvSpPr/>
          <p:nvPr/>
        </p:nvSpPr>
        <p:spPr>
          <a:xfrm>
            <a:off x="3014550" y="3032049"/>
            <a:ext cx="252751" cy="2433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F79D7CB-A906-7440-8AF6-448B64EB2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7192" y="3866984"/>
            <a:ext cx="559973" cy="415535"/>
          </a:xfrm>
          <a:prstGeom prst="rect">
            <a:avLst/>
          </a:prstGeom>
        </p:spPr>
      </p:pic>
      <p:sp>
        <p:nvSpPr>
          <p:cNvPr id="41" name="5-Point Star 40">
            <a:extLst>
              <a:ext uri="{FF2B5EF4-FFF2-40B4-BE49-F238E27FC236}">
                <a16:creationId xmlns:a16="http://schemas.microsoft.com/office/drawing/2014/main" id="{0488AFD7-98AC-074D-BD05-3F4333C8BD2F}"/>
              </a:ext>
            </a:extLst>
          </p:cNvPr>
          <p:cNvSpPr/>
          <p:nvPr/>
        </p:nvSpPr>
        <p:spPr>
          <a:xfrm>
            <a:off x="3394347" y="1987555"/>
            <a:ext cx="252751" cy="2433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Rockwell" panose="02060603020205020403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70D222-238D-AD41-8C27-611D129F5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9578" y="4308245"/>
            <a:ext cx="941144" cy="352928"/>
          </a:xfrm>
          <a:prstGeom prst="rect">
            <a:avLst/>
          </a:prstGeom>
        </p:spPr>
      </p:pic>
      <p:pic>
        <p:nvPicPr>
          <p:cNvPr id="43" name="Picture 42" descr="cid:ii_jgiekacv2_16308c4904cdc396">
            <a:extLst>
              <a:ext uri="{FF2B5EF4-FFF2-40B4-BE49-F238E27FC236}">
                <a16:creationId xmlns:a16="http://schemas.microsoft.com/office/drawing/2014/main" id="{63FA9228-AEF3-1046-81DF-AAA84DF4E441}"/>
              </a:ext>
            </a:extLst>
          </p:cNvPr>
          <p:cNvPicPr/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40" y="4674998"/>
            <a:ext cx="477871" cy="434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079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058" y="2338099"/>
            <a:ext cx="1137524" cy="2280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51" y="2338099"/>
            <a:ext cx="1137524" cy="2280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63" y="1171447"/>
            <a:ext cx="1943342" cy="4802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160BF1-2C1D-814A-8857-E2BA50FB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1" y="856313"/>
            <a:ext cx="7543800" cy="1207008"/>
          </a:xfrm>
        </p:spPr>
        <p:txBody>
          <a:bodyPr/>
          <a:lstStyle/>
          <a:p>
            <a:r>
              <a:rPr lang="en-US" dirty="0"/>
              <a:t>HIV Testing and </a:t>
            </a:r>
            <a:r>
              <a:rPr lang="en-US" dirty="0" err="1"/>
              <a:t>PrEP</a:t>
            </a:r>
            <a:r>
              <a:rPr lang="en-US" dirty="0"/>
              <a:t> Awareness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A0B58-69BE-994C-AEC3-830D4BBA8A55}"/>
              </a:ext>
            </a:extLst>
          </p:cNvPr>
          <p:cNvSpPr txBox="1"/>
          <p:nvPr/>
        </p:nvSpPr>
        <p:spPr>
          <a:xfrm>
            <a:off x="3070474" y="1991850"/>
            <a:ext cx="5073401" cy="71558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Mystery Shopping to inform app completed in Philadelphia and launching in Atlanta;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RCT just started in Philadelphia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5A2E2C8-C63E-204E-8AB9-512D41FEB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9582" y="3024457"/>
            <a:ext cx="2014293" cy="2566852"/>
          </a:xfr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numCol="1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cs typeface="Calibri" panose="020F0502020204030204" pitchFamily="34" charset="0"/>
              </a:rPr>
              <a:t>Site Tailored On: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Age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Race/Ethnicity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Sexual Identity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HIV Testing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STI Testing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Structural Struggles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Sources of Support</a:t>
            </a:r>
          </a:p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Values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105315-5BC4-B746-9D4D-5FCCA3299C4B}"/>
              </a:ext>
            </a:extLst>
          </p:cNvPr>
          <p:cNvSpPr txBox="1"/>
          <p:nvPr/>
        </p:nvSpPr>
        <p:spPr>
          <a:xfrm>
            <a:off x="3070474" y="3076636"/>
            <a:ext cx="3052301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>
                <a:latin typeface="Calibri" charset="0"/>
                <a:ea typeface="Calibri" charset="0"/>
                <a:cs typeface="Calibri" charset="0"/>
              </a:rPr>
              <a:t>A motivationally-based, brief online intervention that employs individual and </a:t>
            </a:r>
            <a:r>
              <a:rPr lang="en-US" sz="1650" b="1" u="sng" dirty="0">
                <a:latin typeface="Calibri" charset="0"/>
                <a:ea typeface="Calibri" charset="0"/>
                <a:cs typeface="Calibri" charset="0"/>
              </a:rPr>
              <a:t>systems-level tailoring technology </a:t>
            </a:r>
            <a:r>
              <a:rPr lang="en-US" sz="1650" b="1" dirty="0">
                <a:latin typeface="Calibri" charset="0"/>
                <a:ea typeface="Calibri" charset="0"/>
                <a:cs typeface="Calibri" charset="0"/>
              </a:rPr>
              <a:t>to reduce barriers to linkage into competent HIV/STI prevention for YMSM.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52A4D-B11B-4EA2-9CED-F8794648128D}"/>
              </a:ext>
            </a:extLst>
          </p:cNvPr>
          <p:cNvSpPr txBox="1"/>
          <p:nvPr/>
        </p:nvSpPr>
        <p:spPr>
          <a:xfrm>
            <a:off x="3333135" y="6300511"/>
            <a:ext cx="377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PIs: Bauermeister and Stephenson</a:t>
            </a:r>
          </a:p>
        </p:txBody>
      </p:sp>
    </p:spTree>
    <p:extLst>
      <p:ext uri="{BB962C8B-B14F-4D97-AF65-F5344CB8AC3E}">
        <p14:creationId xmlns:p14="http://schemas.microsoft.com/office/powerpoint/2010/main" val="355394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019BE0-2AC1-4DB2-9E29-F105BB9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9B813-CAD3-42E8-9950-969555103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many countries, young MSM are especially heavily impacted by HIV and STIs</a:t>
            </a:r>
          </a:p>
          <a:p>
            <a:r>
              <a:rPr lang="en-US" dirty="0"/>
              <a:t>New media interventions have a unique opportunity to reach young MSM to promote use of basic prevention services, including STI testing</a:t>
            </a:r>
          </a:p>
          <a:p>
            <a:r>
              <a:rPr lang="en-US" dirty="0"/>
              <a:t>Mailout STI testing is highly acceptable to MSM.  This is allowing more integration of STI testing into new </a:t>
            </a:r>
            <a:r>
              <a:rPr lang="en-US"/>
              <a:t>media interventions.</a:t>
            </a:r>
            <a:endParaRPr lang="en-US" dirty="0"/>
          </a:p>
          <a:p>
            <a:r>
              <a:rPr lang="en-US" dirty="0"/>
              <a:t>STI outcomes are excellent outcomes for sexual health interventions</a:t>
            </a:r>
          </a:p>
          <a:p>
            <a:r>
              <a:rPr lang="en-US" dirty="0"/>
              <a:t>Tailoring might help make interventions more personalized and impactful</a:t>
            </a:r>
          </a:p>
          <a:p>
            <a:r>
              <a:rPr lang="en-US" dirty="0"/>
              <a:t>There is a large pipeline of eHealth interventions being developed and evaluated </a:t>
            </a:r>
          </a:p>
        </p:txBody>
      </p:sp>
    </p:spTree>
    <p:extLst>
      <p:ext uri="{BB962C8B-B14F-4D97-AF65-F5344CB8AC3E}">
        <p14:creationId xmlns:p14="http://schemas.microsoft.com/office/powerpoint/2010/main" val="345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Thanks:</a:t>
            </a:r>
            <a:endParaRPr lang="en-US" sz="2200" dirty="0"/>
          </a:p>
          <a:p>
            <a:pPr lvl="1"/>
            <a:r>
              <a:rPr lang="en-US" sz="2200" dirty="0"/>
              <a:t>Aaron Siegler</a:t>
            </a:r>
          </a:p>
          <a:p>
            <a:pPr lvl="1"/>
            <a:r>
              <a:rPr lang="en-US" sz="2200" dirty="0"/>
              <a:t>Travis Sanchez</a:t>
            </a:r>
          </a:p>
          <a:p>
            <a:pPr lvl="1"/>
            <a:r>
              <a:rPr lang="en-US" sz="2200" dirty="0"/>
              <a:t>Rob Stephenson</a:t>
            </a:r>
          </a:p>
          <a:p>
            <a:pPr lvl="1"/>
            <a:r>
              <a:rPr lang="en-US" sz="2200" dirty="0"/>
              <a:t>Joanne </a:t>
            </a:r>
            <a:r>
              <a:rPr lang="en-US" sz="2200" dirty="0" err="1"/>
              <a:t>Stekler</a:t>
            </a:r>
            <a:endParaRPr lang="en-US" sz="2200" dirty="0"/>
          </a:p>
          <a:p>
            <a:pPr lvl="1"/>
            <a:r>
              <a:rPr lang="en-US" sz="2200" dirty="0"/>
              <a:t>Jeb Jones</a:t>
            </a:r>
          </a:p>
          <a:p>
            <a:pPr lvl="1"/>
            <a:r>
              <a:rPr lang="en-US" sz="2200" dirty="0"/>
              <a:t>Rob Driggers</a:t>
            </a:r>
          </a:p>
          <a:p>
            <a:pPr lvl="1"/>
            <a:r>
              <a:rPr lang="en-US" sz="2200" dirty="0"/>
              <a:t>Brian Mustanski</a:t>
            </a:r>
          </a:p>
          <a:p>
            <a:pPr lvl="1"/>
            <a:r>
              <a:rPr lang="en-US" sz="2200" dirty="0"/>
              <a:t>Jeff Parsons</a:t>
            </a:r>
          </a:p>
          <a:p>
            <a:pPr lvl="1"/>
            <a:r>
              <a:rPr lang="en-US" sz="2200" dirty="0"/>
              <a:t>Lisa Hightow-Weidman</a:t>
            </a:r>
          </a:p>
          <a:p>
            <a:pPr lvl="1"/>
            <a:r>
              <a:rPr lang="en-US" sz="2200" dirty="0"/>
              <a:t>Jose Bauermeister</a:t>
            </a:r>
          </a:p>
          <a:p>
            <a:pPr lvl="1"/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35052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/>
              <a:t>Acknowledgements</a:t>
            </a:r>
          </a:p>
          <a:p>
            <a:pPr lvl="1"/>
            <a:r>
              <a:rPr lang="en-US" sz="2200" dirty="0"/>
              <a:t>Emory CFAR: P30AI050409 </a:t>
            </a:r>
          </a:p>
          <a:p>
            <a:pPr lvl="1"/>
            <a:r>
              <a:rPr lang="en-US" sz="2200" dirty="0"/>
              <a:t>Centers for Disease Control and Prevention</a:t>
            </a:r>
          </a:p>
          <a:p>
            <a:pPr lvl="1"/>
            <a:r>
              <a:rPr lang="en-US" sz="2200" dirty="0"/>
              <a:t>National Institutes of Health</a:t>
            </a:r>
          </a:p>
          <a:p>
            <a:pPr lvl="1"/>
            <a:r>
              <a:rPr lang="en-US" sz="2200" dirty="0"/>
              <a:t>PRISM Health Research Group</a:t>
            </a:r>
          </a:p>
          <a:p>
            <a:pPr lvl="1"/>
            <a:r>
              <a:rPr lang="en-US" sz="2200" dirty="0"/>
              <a:t>AIDSVu.org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5629364"/>
            <a:ext cx="2133600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Contact information:</a:t>
            </a:r>
          </a:p>
          <a:p>
            <a:r>
              <a:rPr lang="en-US" dirty="0"/>
              <a:t>Patrick Sullivan</a:t>
            </a:r>
          </a:p>
          <a:p>
            <a:r>
              <a:rPr lang="en-US"/>
              <a:t>pssulli@emory.edu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0118-B881-4543-85A0-3802448A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9647B-BB82-4024-92E2-EBB3A3E61A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media </a:t>
            </a:r>
            <a:r>
              <a:rPr lang="en-US" dirty="0">
                <a:solidFill>
                  <a:schemeClr val="accent2"/>
                </a:solidFill>
              </a:rPr>
              <a:t>is</a:t>
            </a:r>
            <a:r>
              <a:rPr lang="en-US" dirty="0"/>
              <a:t>:</a:t>
            </a:r>
          </a:p>
          <a:p>
            <a:r>
              <a:rPr lang="en-US" dirty="0"/>
              <a:t>Computers</a:t>
            </a:r>
          </a:p>
          <a:p>
            <a:r>
              <a:rPr lang="en-US" dirty="0"/>
              <a:t>Mobile phones</a:t>
            </a:r>
          </a:p>
          <a:p>
            <a:r>
              <a:rPr lang="en-US" dirty="0"/>
              <a:t>Website games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Internet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0EF8E-DD20-488A-8AB8-8596FC9427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media </a:t>
            </a:r>
            <a:r>
              <a:rPr lang="en-US" dirty="0">
                <a:solidFill>
                  <a:schemeClr val="accent6"/>
                </a:solidFill>
              </a:rPr>
              <a:t>does</a:t>
            </a:r>
            <a:r>
              <a:rPr lang="en-US" dirty="0"/>
              <a:t>:</a:t>
            </a:r>
          </a:p>
          <a:p>
            <a:r>
              <a:rPr lang="en-US" dirty="0"/>
              <a:t>Reach broad scale </a:t>
            </a:r>
          </a:p>
          <a:p>
            <a:r>
              <a:rPr lang="en-US" dirty="0"/>
              <a:t>Reach remote clients</a:t>
            </a:r>
          </a:p>
          <a:p>
            <a:r>
              <a:rPr lang="en-US" dirty="0"/>
              <a:t>Rich media</a:t>
            </a:r>
          </a:p>
          <a:p>
            <a:r>
              <a:rPr lang="en-US" dirty="0"/>
              <a:t>Tailoring </a:t>
            </a:r>
          </a:p>
          <a:p>
            <a:r>
              <a:rPr lang="en-US" dirty="0"/>
              <a:t>Reminders</a:t>
            </a:r>
          </a:p>
          <a:p>
            <a:r>
              <a:rPr lang="en-US" dirty="0"/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84723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F72246-CF13-4422-8C92-4DF87E55F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3" y="162006"/>
            <a:ext cx="8189278" cy="58553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A88CB-7B1C-48BB-9F6D-40EA599C1180}"/>
              </a:ext>
            </a:extLst>
          </p:cNvPr>
          <p:cNvSpPr txBox="1"/>
          <p:nvPr/>
        </p:nvSpPr>
        <p:spPr>
          <a:xfrm>
            <a:off x="843608" y="6397216"/>
            <a:ext cx="599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Pew Research Center, Mobile phone fact sheer, February 2018</a:t>
            </a:r>
          </a:p>
        </p:txBody>
      </p:sp>
    </p:spTree>
    <p:extLst>
      <p:ext uri="{BB962C8B-B14F-4D97-AF65-F5344CB8AC3E}">
        <p14:creationId xmlns:p14="http://schemas.microsoft.com/office/powerpoint/2010/main" val="18703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C5B6E1-E209-4AA6-AE9D-02AF79662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210" y="91452"/>
            <a:ext cx="8139239" cy="6120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0EB22-837F-466D-9E9B-28FDE16D229F}"/>
              </a:ext>
            </a:extLst>
          </p:cNvPr>
          <p:cNvSpPr txBox="1"/>
          <p:nvPr/>
        </p:nvSpPr>
        <p:spPr>
          <a:xfrm>
            <a:off x="843608" y="6397216"/>
            <a:ext cx="599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Pew Research Center, Mobile phone fact sheet, February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16340C-3241-44C3-BC45-771F4BDF919A}"/>
              </a:ext>
            </a:extLst>
          </p:cNvPr>
          <p:cNvSpPr/>
          <p:nvPr/>
        </p:nvSpPr>
        <p:spPr>
          <a:xfrm>
            <a:off x="4465812" y="3014570"/>
            <a:ext cx="1227065" cy="17285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081EE7-BC31-47DD-8DAC-53615A74CD17}"/>
              </a:ext>
            </a:extLst>
          </p:cNvPr>
          <p:cNvSpPr/>
          <p:nvPr/>
        </p:nvSpPr>
        <p:spPr>
          <a:xfrm>
            <a:off x="4465812" y="4872868"/>
            <a:ext cx="1227065" cy="1227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6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10C5D2-58F9-49A4-AF70-16F98E36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Intervention: How much is enough?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682CA2-8E48-4EB7-AE3E-281F2CCAD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6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5DE9-045E-4135-8EAC-E9739CD4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1609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dirty="0"/>
              <a:t>Percent of HIV Infections Averted among MSM in South Africa, by Intervention Package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D2DD46E-7BDE-4E78-8B91-5219843DC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97129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C78BEE-0C78-40C5-9BD3-C82E69A4B7BD}"/>
              </a:ext>
            </a:extLst>
          </p:cNvPr>
          <p:cNvSpPr txBox="1"/>
          <p:nvPr/>
        </p:nvSpPr>
        <p:spPr>
          <a:xfrm>
            <a:off x="741680" y="6350750"/>
            <a:ext cx="408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Brookmeyer et al, </a:t>
            </a:r>
            <a:r>
              <a:rPr lang="en-US" dirty="0" err="1"/>
              <a:t>PLoS</a:t>
            </a:r>
            <a:r>
              <a:rPr lang="en-US" dirty="0"/>
              <a:t> ONE 2014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C8BB9-52A0-4BBC-AB6A-060404C34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5" b="6470"/>
          <a:stretch/>
        </p:blipFill>
        <p:spPr>
          <a:xfrm>
            <a:off x="7441738" y="812800"/>
            <a:ext cx="1702262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6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666614" cy="994172"/>
          </a:xfrm>
        </p:spPr>
        <p:txBody>
          <a:bodyPr>
            <a:noAutofit/>
          </a:bodyPr>
          <a:lstStyle/>
          <a:p>
            <a:r>
              <a:rPr lang="en-US" sz="2100" b="1" dirty="0"/>
              <a:t>Proportion of HIV infections among MSM averted by PrEP, by level of coverage, US, Peru, Kenya, India, and South Africa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298972"/>
          <a:ext cx="8000999" cy="517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81761" y="6248400"/>
            <a:ext cx="6011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Sources: Sullivan et al., Lancet 2012; Brookmeyer et al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PLoS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ONE 2014; Jenness et al JID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455" y="2337364"/>
            <a:ext cx="1689495" cy="122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36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2083019"/>
            <a:ext cx="61722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 make modest impacts on HIV transmissions among MSM, we will need to achieve 30-50% coverage of multiple interventions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28750" y="3978823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 Light" panose="020F0302020204030204"/>
              </a:rPr>
              <a:t>So how are we doing?</a:t>
            </a:r>
          </a:p>
        </p:txBody>
      </p:sp>
    </p:spTree>
    <p:extLst>
      <p:ext uri="{BB962C8B-B14F-4D97-AF65-F5344CB8AC3E}">
        <p14:creationId xmlns:p14="http://schemas.microsoft.com/office/powerpoint/2010/main" val="2725456670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CEH_ATSDR_combined">
  <a:themeElements>
    <a:clrScheme name="Custom 21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UPLANNING-2018-HK" id="{C6DD39B0-A009-BD41-8094-CE592F208D87}" vid="{C1AE2BAA-9B43-3C4D-A23E-30BF2C56DCF3}"/>
    </a:ext>
  </a:extLst>
</a:theme>
</file>

<file path=ppt/theme/theme5.xml><?xml version="1.0" encoding="utf-8"?>
<a:theme xmlns:a="http://schemas.openxmlformats.org/drawingml/2006/main" name="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4103</TotalTime>
  <Words>912</Words>
  <Application>Microsoft Office PowerPoint</Application>
  <PresentationFormat>On-screen Show (4:3)</PresentationFormat>
  <Paragraphs>176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Courier New</vt:lpstr>
      <vt:lpstr>Franklin Gothic Medium</vt:lpstr>
      <vt:lpstr>Helvetica</vt:lpstr>
      <vt:lpstr>Myriad Web Pro</vt:lpstr>
      <vt:lpstr>Rockwell</vt:lpstr>
      <vt:lpstr>Rockwell Condensed</vt:lpstr>
      <vt:lpstr>Rockwell Extra Bold</vt:lpstr>
      <vt:lpstr>Whitney</vt:lpstr>
      <vt:lpstr>Whitney Book</vt:lpstr>
      <vt:lpstr>Wingdings</vt:lpstr>
      <vt:lpstr>Office Theme</vt:lpstr>
      <vt:lpstr>1_Office Theme</vt:lpstr>
      <vt:lpstr>NCEH_ATSDR_combined</vt:lpstr>
      <vt:lpstr>3_Office Theme</vt:lpstr>
      <vt:lpstr>Wood Type</vt:lpstr>
      <vt:lpstr>New Media Interventions for Sexual Health</vt:lpstr>
      <vt:lpstr>PowerPoint Presentation</vt:lpstr>
      <vt:lpstr>New Media</vt:lpstr>
      <vt:lpstr>PowerPoint Presentation</vt:lpstr>
      <vt:lpstr>PowerPoint Presentation</vt:lpstr>
      <vt:lpstr>Intervention: How much is enough?</vt:lpstr>
      <vt:lpstr>Percent of HIV Infections Averted among MSM in South Africa, by Intervention Package</vt:lpstr>
      <vt:lpstr>Proportion of HIV infections among MSM averted by PrEP, by level of coverage, US, Peru, Kenya, India, and South Africa</vt:lpstr>
      <vt:lpstr>To make modest impacts on HIV transmissions among MSM, we will need to achieve 30-50% coverage of multiple interventions </vt:lpstr>
      <vt:lpstr>Use of PrEP by year, US MSM, 2012-2016 </vt:lpstr>
      <vt:lpstr>Use of STI Testing by US MSM by HIV status and positivity, 2012-2016</vt:lpstr>
      <vt:lpstr>Use of Prevention Services Among Rural vs Urban MSM, 2012</vt:lpstr>
      <vt:lpstr>How can new media help to increase the scale of sexual health interventions?</vt:lpstr>
      <vt:lpstr>PowerPoint Presentation</vt:lpstr>
      <vt:lpstr>Theoretical basis for HealthMindr: Social Cognitive Theory</vt:lpstr>
      <vt:lpstr>PowerPoint Presentation</vt:lpstr>
      <vt:lpstr>HealthMindr Pilot Study</vt:lpstr>
      <vt:lpstr>Resources utilized, by category, among by 121 MSM participants during 4-month pilot study of a mobile prevention app, United States, 2015</vt:lpstr>
      <vt:lpstr>Preliminary Evaluation Results (n=99)</vt:lpstr>
      <vt:lpstr>PowerPoint Presentation</vt:lpstr>
      <vt:lpstr>PowerPoint Presentation</vt:lpstr>
      <vt:lpstr>KIU: STI Outcomes</vt:lpstr>
      <vt:lpstr>PowerPoint Presentation</vt:lpstr>
      <vt:lpstr>Implementing technology-based interventions for youth:  iTech and the ATN</vt:lpstr>
      <vt:lpstr>iTech Continuum of Care</vt:lpstr>
      <vt:lpstr>Highlights &amp; Timelines</vt:lpstr>
      <vt:lpstr>HIV Testing and PrEP Awareness</vt:lpstr>
      <vt:lpstr>Conclusions</vt:lpstr>
      <vt:lpstr>PowerPoint Presentation</vt:lpstr>
    </vt:vector>
  </TitlesOfParts>
  <Company>Emory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Vaughan, Adam Stephen</dc:creator>
  <cp:lastModifiedBy>Sullivan, Patrick S</cp:lastModifiedBy>
  <cp:revision>208</cp:revision>
  <dcterms:created xsi:type="dcterms:W3CDTF">2014-07-24T12:31:26Z</dcterms:created>
  <dcterms:modified xsi:type="dcterms:W3CDTF">2018-07-22T07:48:22Z</dcterms:modified>
</cp:coreProperties>
</file>